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sldIdLst>
    <p:sldId id="256" r:id="rId5"/>
    <p:sldId id="259" r:id="rId6"/>
    <p:sldId id="260" r:id="rId7"/>
    <p:sldId id="261" r:id="rId8"/>
    <p:sldId id="276" r:id="rId9"/>
    <p:sldId id="262" r:id="rId10"/>
    <p:sldId id="263" r:id="rId11"/>
    <p:sldId id="265" r:id="rId12"/>
    <p:sldId id="264" r:id="rId13"/>
    <p:sldId id="266" r:id="rId14"/>
    <p:sldId id="267" r:id="rId15"/>
    <p:sldId id="273" r:id="rId16"/>
    <p:sldId id="272" r:id="rId17"/>
    <p:sldId id="274" r:id="rId18"/>
    <p:sldId id="269" r:id="rId19"/>
    <p:sldId id="275" r:id="rId20"/>
    <p:sldId id="270" r:id="rId21"/>
    <p:sldId id="271" r:id="rId22"/>
  </p:sldIdLst>
  <p:sldSz cx="9144000" cy="6858000" type="screen4x3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680" cy="681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680" cy="681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680" cy="681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680" cy="681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0" y="0"/>
            <a:ext cx="9138960" cy="5193000"/>
          </a:xfrm>
          <a:custGeom>
            <a:avLst/>
            <a:gdLst/>
            <a:ahLst/>
            <a:cxn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3" name="CustomShape 2"/>
          <p:cNvSpPr/>
          <p:nvPr/>
        </p:nvSpPr>
        <p:spPr>
          <a:xfrm>
            <a:off x="181080" y="5142240"/>
            <a:ext cx="2968560" cy="196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Zeyad Emad </a:t>
            </a:r>
            <a:r>
              <a:rPr lang="en-US" sz="1600" b="0" strike="noStrike" spc="-1">
                <a:solidFill>
                  <a:srgbClr val="808080"/>
                </a:solidFill>
                <a:latin typeface="Arial"/>
                <a:ea typeface="DejaVu Sans"/>
              </a:rPr>
              <a:t>(Team Leader)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600" b="0" strike="noStrike" spc="-1">
              <a:latin typeface="Arial"/>
            </a:endParaRPr>
          </a:p>
        </p:txBody>
      </p:sp>
      <p:sp>
        <p:nvSpPr>
          <p:cNvPr id="154" name="CustomShape 3"/>
          <p:cNvSpPr/>
          <p:nvPr/>
        </p:nvSpPr>
        <p:spPr>
          <a:xfrm>
            <a:off x="4295520" y="5308200"/>
            <a:ext cx="2669040" cy="1764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Dr. Eslam Amer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155" name="CustomShape 4"/>
          <p:cNvSpPr/>
          <p:nvPr/>
        </p:nvSpPr>
        <p:spPr>
          <a:xfrm>
            <a:off x="3150720" y="4164840"/>
            <a:ext cx="5984640" cy="113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lang="en-US" sz="4400" b="0" strike="noStrike" spc="-1">
              <a:latin typeface="Arial"/>
            </a:endParaRPr>
          </a:p>
        </p:txBody>
      </p:sp>
      <p:pic>
        <p:nvPicPr>
          <p:cNvPr id="156" name="Picture 2"/>
          <p:cNvPicPr/>
          <p:nvPr/>
        </p:nvPicPr>
        <p:blipFill>
          <a:blip r:embed="rId3"/>
          <a:stretch/>
        </p:blipFill>
        <p:spPr>
          <a:xfrm>
            <a:off x="7131240" y="5546520"/>
            <a:ext cx="1803600" cy="1152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Picture 237"/>
          <p:cNvPicPr/>
          <p:nvPr/>
        </p:nvPicPr>
        <p:blipFill>
          <a:blip r:embed="rId2"/>
          <a:stretch/>
        </p:blipFill>
        <p:spPr>
          <a:xfrm>
            <a:off x="0" y="0"/>
            <a:ext cx="2223360" cy="1976040"/>
          </a:xfrm>
          <a:prstGeom prst="rect">
            <a:avLst/>
          </a:prstGeom>
          <a:ln>
            <a:noFill/>
          </a:ln>
        </p:spPr>
      </p:pic>
      <p:sp>
        <p:nvSpPr>
          <p:cNvPr id="235" name="CustomShape 1"/>
          <p:cNvSpPr/>
          <p:nvPr/>
        </p:nvSpPr>
        <p:spPr>
          <a:xfrm>
            <a:off x="2194560" y="274320"/>
            <a:ext cx="6766560" cy="756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User Management: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Responsible for the Management of the Users Roles</a:t>
            </a:r>
            <a:endParaRPr lang="en-US" sz="2000" b="0" strike="noStrike" spc="-1" dirty="0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Pre-Processing: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Times New Roman"/>
                <a:ea typeface="DejaVu Sans"/>
              </a:rPr>
              <a:t>Limitization</a:t>
            </a: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,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Times New Roman"/>
                <a:ea typeface="DejaVu Sans"/>
              </a:rPr>
              <a:t>Stemming,Tokenization</a:t>
            </a: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, Word Correction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Bing API for correction</a:t>
            </a:r>
            <a:endParaRPr lang="en-US" sz="2000" b="0" strike="noStrike" spc="-1" dirty="0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Processing: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(SVM , Random Forest, Naive Bayes)</a:t>
            </a:r>
            <a:endParaRPr lang="en-US" sz="2000" b="0" strike="noStrike" spc="-1" dirty="0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Reports: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Are automatically generated reports about the system 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overall the number of bully message detected ,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Times New Roman"/>
                <a:ea typeface="DejaVu Sans"/>
              </a:rPr>
              <a:t>etc</a:t>
            </a: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…</a:t>
            </a:r>
            <a:endParaRPr lang="en-US" sz="2000" b="0" strike="noStrike" spc="-1" dirty="0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Learning: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Self-Learning for the system based on the decision taken 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by the supervisor about the user rating</a:t>
            </a:r>
            <a:endParaRPr lang="en-US" sz="2000" b="0" strike="noStrike" spc="-1" dirty="0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Notification: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Notify the user about the new messages and bully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messages received</a:t>
            </a:r>
            <a:endParaRPr lang="en-US" sz="2000" b="0" strike="noStrike" spc="-1" dirty="0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Training: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Train the model by data set or wrong classification</a:t>
            </a:r>
            <a:endParaRPr lang="en-US" sz="2000" b="0" strike="noStrike" spc="-1" dirty="0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Messages: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Receive messages from Twitter, Facebook , Whatsapp </a:t>
            </a:r>
            <a:r>
              <a:rPr dirty="0"/>
              <a:t/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API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236" name="Picture 170"/>
          <p:cNvPicPr/>
          <p:nvPr/>
        </p:nvPicPr>
        <p:blipFill>
          <a:blip r:embed="rId3"/>
          <a:stretch/>
        </p:blipFill>
        <p:spPr>
          <a:xfrm>
            <a:off x="7589520" y="91800"/>
            <a:ext cx="1554480" cy="123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Use Case</a:t>
            </a:r>
            <a:endParaRPr lang="en-US" sz="4400" b="0" strike="noStrike" spc="-1" dirty="0">
              <a:latin typeface="Arial"/>
            </a:endParaRPr>
          </a:p>
        </p:txBody>
      </p:sp>
      <p:pic>
        <p:nvPicPr>
          <p:cNvPr id="239" name="Picture 170"/>
          <p:cNvPicPr/>
          <p:nvPr/>
        </p:nvPicPr>
        <p:blipFill>
          <a:blip r:embed="rId2"/>
          <a:stretch/>
        </p:blipFill>
        <p:spPr>
          <a:xfrm>
            <a:off x="7589520" y="91800"/>
            <a:ext cx="1554480" cy="1233360"/>
          </a:xfrm>
          <a:prstGeom prst="rect">
            <a:avLst/>
          </a:prstGeom>
          <a:ln>
            <a:noFill/>
          </a:ln>
        </p:spPr>
      </p:pic>
      <p:pic>
        <p:nvPicPr>
          <p:cNvPr id="1026" name="Picture 2" descr="C:\wamp64\www\Graduation-Project\SRS\UseCase_Diagra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861" y="1423887"/>
            <a:ext cx="7386002" cy="4379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09800" y="304800"/>
            <a:ext cx="4724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latin typeface="Calibri"/>
                <a:ea typeface="DejaVu Sans"/>
              </a:rPr>
              <a:t>Block Diagram</a:t>
            </a:r>
          </a:p>
        </p:txBody>
      </p:sp>
      <p:pic>
        <p:nvPicPr>
          <p:cNvPr id="1027" name="Picture 3" descr="C:\wamp64\www\Graduation-Project\SRS\Block diagra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237" y="1447800"/>
            <a:ext cx="8391526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11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wamp64\www\Graduation-Project\SRS\Activity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066800"/>
            <a:ext cx="6543675" cy="543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642482" y="381000"/>
            <a:ext cx="39461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latin typeface="Calibri"/>
                <a:ea typeface="DejaVu Sans"/>
              </a:rPr>
              <a:t>Activity Diagram</a:t>
            </a:r>
          </a:p>
        </p:txBody>
      </p:sp>
      <p:pic>
        <p:nvPicPr>
          <p:cNvPr id="4" name="Picture 170"/>
          <p:cNvPicPr/>
          <p:nvPr/>
        </p:nvPicPr>
        <p:blipFill>
          <a:blip r:embed="rId3"/>
          <a:stretch/>
        </p:blipFill>
        <p:spPr>
          <a:xfrm>
            <a:off x="7568738" y="0"/>
            <a:ext cx="1554480" cy="12333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4851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28787" y="457200"/>
            <a:ext cx="624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latin typeface="Calibri"/>
                <a:ea typeface="DejaVu Sans"/>
              </a:rPr>
              <a:t>Data Flow Diagram</a:t>
            </a:r>
          </a:p>
        </p:txBody>
      </p:sp>
      <p:pic>
        <p:nvPicPr>
          <p:cNvPr id="2051" name="Picture 3" descr="C:\wamp64\www\Graduation-Project\SRS\DF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1981200"/>
            <a:ext cx="8010525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325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2834640" y="-92160"/>
            <a:ext cx="3580560" cy="76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Class Diagram</a:t>
            </a:r>
            <a:endParaRPr lang="en-US" sz="4400" b="0" strike="noStrike" spc="-1" dirty="0">
              <a:latin typeface="Arial"/>
            </a:endParaRPr>
          </a:p>
        </p:txBody>
      </p:sp>
      <p:pic>
        <p:nvPicPr>
          <p:cNvPr id="245" name="Picture 244"/>
          <p:cNvPicPr/>
          <p:nvPr/>
        </p:nvPicPr>
        <p:blipFill>
          <a:blip r:embed="rId2"/>
          <a:stretch/>
        </p:blipFill>
        <p:spPr>
          <a:xfrm rot="3600">
            <a:off x="277200" y="616320"/>
            <a:ext cx="7400160" cy="6237360"/>
          </a:xfrm>
          <a:prstGeom prst="rect">
            <a:avLst/>
          </a:prstGeom>
          <a:ln>
            <a:noFill/>
          </a:ln>
        </p:spPr>
      </p:pic>
      <p:pic>
        <p:nvPicPr>
          <p:cNvPr id="246" name="Picture 170"/>
          <p:cNvPicPr/>
          <p:nvPr/>
        </p:nvPicPr>
        <p:blipFill>
          <a:blip r:embed="rId3"/>
          <a:stretch/>
        </p:blipFill>
        <p:spPr>
          <a:xfrm>
            <a:off x="7589520" y="91800"/>
            <a:ext cx="1554480" cy="123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6200" y="1676400"/>
            <a:ext cx="8991600" cy="5105400"/>
            <a:chOff x="91440" y="1134348"/>
            <a:chExt cx="7955280" cy="4496040"/>
          </a:xfrm>
        </p:grpSpPr>
        <p:pic>
          <p:nvPicPr>
            <p:cNvPr id="3" name="Picture 2"/>
            <p:cNvPicPr/>
            <p:nvPr/>
          </p:nvPicPr>
          <p:blipFill>
            <a:blip r:embed="rId2"/>
            <a:stretch/>
          </p:blipFill>
          <p:spPr>
            <a:xfrm>
              <a:off x="91440" y="1134348"/>
              <a:ext cx="7955280" cy="4496040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4" name="Group 3"/>
            <p:cNvGrpSpPr/>
            <p:nvPr/>
          </p:nvGrpSpPr>
          <p:grpSpPr>
            <a:xfrm>
              <a:off x="4506914" y="2530475"/>
              <a:ext cx="761998" cy="276999"/>
              <a:chOff x="2326947" y="3406890"/>
              <a:chExt cx="1646566" cy="838085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373312" y="3521075"/>
                <a:ext cx="1600200" cy="7239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2326947" y="3406890"/>
                <a:ext cx="1646566" cy="3385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Processing 2 </a:t>
                </a:r>
                <a:br>
                  <a:rPr lang="en-US" sz="600" dirty="0" smtClean="0"/>
                </a:br>
                <a:r>
                  <a:rPr lang="en-US" sz="600" dirty="0" smtClean="0"/>
                  <a:t>( Naïve Bayes )</a:t>
                </a:r>
                <a:endParaRPr lang="en-US" sz="600" dirty="0"/>
              </a:p>
            </p:txBody>
          </p:sp>
        </p:grpSp>
      </p:grpSp>
      <p:sp>
        <p:nvSpPr>
          <p:cNvPr id="7" name="CustomShape 1"/>
          <p:cNvSpPr/>
          <p:nvPr/>
        </p:nvSpPr>
        <p:spPr>
          <a:xfrm>
            <a:off x="2465280" y="526473"/>
            <a:ext cx="4701120" cy="76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0" strike="noStrike" spc="-1" dirty="0" smtClean="0">
                <a:latin typeface="Arial"/>
              </a:rPr>
              <a:t>System Overview</a:t>
            </a:r>
            <a:endParaRPr lang="en-US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047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Picture 4"/>
          <p:cNvPicPr/>
          <p:nvPr/>
        </p:nvPicPr>
        <p:blipFill>
          <a:blip r:embed="rId2"/>
          <a:stretch/>
        </p:blipFill>
        <p:spPr>
          <a:xfrm>
            <a:off x="99360" y="1829520"/>
            <a:ext cx="1638000" cy="4114080"/>
          </a:xfrm>
          <a:prstGeom prst="rect">
            <a:avLst/>
          </a:prstGeom>
          <a:ln>
            <a:noFill/>
          </a:ln>
        </p:spPr>
      </p:pic>
      <p:pic>
        <p:nvPicPr>
          <p:cNvPr id="248" name="Picture 6"/>
          <p:cNvPicPr/>
          <p:nvPr/>
        </p:nvPicPr>
        <p:blipFill>
          <a:blip r:embed="rId3"/>
          <a:stretch/>
        </p:blipFill>
        <p:spPr>
          <a:xfrm>
            <a:off x="1828800" y="1829520"/>
            <a:ext cx="1638000" cy="4114080"/>
          </a:xfrm>
          <a:prstGeom prst="rect">
            <a:avLst/>
          </a:prstGeom>
          <a:ln>
            <a:noFill/>
          </a:ln>
        </p:spPr>
      </p:pic>
      <p:pic>
        <p:nvPicPr>
          <p:cNvPr id="249" name="Picture 8"/>
          <p:cNvPicPr/>
          <p:nvPr/>
        </p:nvPicPr>
        <p:blipFill>
          <a:blip r:embed="rId4"/>
          <a:stretch/>
        </p:blipFill>
        <p:spPr>
          <a:xfrm>
            <a:off x="3566160" y="1828800"/>
            <a:ext cx="1638000" cy="4114080"/>
          </a:xfrm>
          <a:prstGeom prst="rect">
            <a:avLst/>
          </a:prstGeom>
          <a:ln>
            <a:noFill/>
          </a:ln>
        </p:spPr>
      </p:pic>
      <p:pic>
        <p:nvPicPr>
          <p:cNvPr id="250" name="Picture 10"/>
          <p:cNvPicPr/>
          <p:nvPr/>
        </p:nvPicPr>
        <p:blipFill>
          <a:blip r:embed="rId5"/>
          <a:stretch/>
        </p:blipFill>
        <p:spPr>
          <a:xfrm>
            <a:off x="5303520" y="1828800"/>
            <a:ext cx="1638000" cy="4114080"/>
          </a:xfrm>
          <a:prstGeom prst="rect">
            <a:avLst/>
          </a:prstGeom>
          <a:ln>
            <a:noFill/>
          </a:ln>
        </p:spPr>
      </p:pic>
      <p:sp>
        <p:nvSpPr>
          <p:cNvPr id="251" name="CustomShape 1"/>
          <p:cNvSpPr/>
          <p:nvPr/>
        </p:nvSpPr>
        <p:spPr>
          <a:xfrm>
            <a:off x="3457080" y="159480"/>
            <a:ext cx="2056680" cy="64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GUI</a:t>
            </a:r>
            <a:endParaRPr lang="en-US" sz="3600" b="0" strike="noStrike" spc="-1">
              <a:latin typeface="Arial"/>
            </a:endParaRPr>
          </a:p>
        </p:txBody>
      </p:sp>
      <p:pic>
        <p:nvPicPr>
          <p:cNvPr id="252" name="Picture 251"/>
          <p:cNvPicPr/>
          <p:nvPr/>
        </p:nvPicPr>
        <p:blipFill>
          <a:blip r:embed="rId6"/>
          <a:stretch/>
        </p:blipFill>
        <p:spPr>
          <a:xfrm>
            <a:off x="7132320" y="1821600"/>
            <a:ext cx="2013120" cy="3481920"/>
          </a:xfrm>
          <a:prstGeom prst="rect">
            <a:avLst/>
          </a:prstGeom>
          <a:ln>
            <a:noFill/>
          </a:ln>
        </p:spPr>
      </p:pic>
      <p:pic>
        <p:nvPicPr>
          <p:cNvPr id="253" name="Picture 170"/>
          <p:cNvPicPr/>
          <p:nvPr/>
        </p:nvPicPr>
        <p:blipFill>
          <a:blip r:embed="rId7"/>
          <a:stretch/>
        </p:blipFill>
        <p:spPr>
          <a:xfrm>
            <a:off x="7589520" y="91800"/>
            <a:ext cx="1554480" cy="123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8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3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3457080" y="159480"/>
            <a:ext cx="2056680" cy="64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Demo</a:t>
            </a:r>
            <a:endParaRPr lang="en-US" sz="3600" b="0" strike="noStrike" spc="-1">
              <a:latin typeface="Arial"/>
            </a:endParaRPr>
          </a:p>
        </p:txBody>
      </p:sp>
      <p:pic>
        <p:nvPicPr>
          <p:cNvPr id="255" name="Picture 170"/>
          <p:cNvPicPr/>
          <p:nvPr/>
        </p:nvPicPr>
        <p:blipFill>
          <a:blip r:embed="rId2"/>
          <a:stretch/>
        </p:blipFill>
        <p:spPr>
          <a:xfrm>
            <a:off x="7589520" y="91800"/>
            <a:ext cx="1554480" cy="123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Picture 3"/>
          <p:cNvPicPr/>
          <p:nvPr/>
        </p:nvPicPr>
        <p:blipFill>
          <a:blip r:embed="rId2"/>
          <a:stretch/>
        </p:blipFill>
        <p:spPr>
          <a:xfrm>
            <a:off x="289800" y="2821680"/>
            <a:ext cx="3243240" cy="975240"/>
          </a:xfrm>
          <a:prstGeom prst="rect">
            <a:avLst/>
          </a:prstGeom>
          <a:ln>
            <a:noFill/>
          </a:ln>
        </p:spPr>
      </p:pic>
      <p:pic>
        <p:nvPicPr>
          <p:cNvPr id="170" name="Picture 4"/>
          <p:cNvPicPr/>
          <p:nvPr/>
        </p:nvPicPr>
        <p:blipFill>
          <a:blip r:embed="rId3"/>
          <a:stretch/>
        </p:blipFill>
        <p:spPr>
          <a:xfrm>
            <a:off x="152280" y="990720"/>
            <a:ext cx="3243240" cy="891720"/>
          </a:xfrm>
          <a:prstGeom prst="rect">
            <a:avLst/>
          </a:prstGeom>
          <a:ln>
            <a:noFill/>
          </a:ln>
        </p:spPr>
      </p:pic>
      <p:pic>
        <p:nvPicPr>
          <p:cNvPr id="171" name="Picture 5"/>
          <p:cNvPicPr/>
          <p:nvPr/>
        </p:nvPicPr>
        <p:blipFill>
          <a:blip r:embed="rId4"/>
          <a:stretch/>
        </p:blipFill>
        <p:spPr>
          <a:xfrm>
            <a:off x="0" y="1882800"/>
            <a:ext cx="3885480" cy="918720"/>
          </a:xfrm>
          <a:prstGeom prst="rect">
            <a:avLst/>
          </a:prstGeom>
          <a:ln>
            <a:noFill/>
          </a:ln>
        </p:spPr>
      </p:pic>
      <p:sp>
        <p:nvSpPr>
          <p:cNvPr id="172" name="CustomShape 1"/>
          <p:cNvSpPr/>
          <p:nvPr/>
        </p:nvSpPr>
        <p:spPr>
          <a:xfrm>
            <a:off x="2819520" y="1208160"/>
            <a:ext cx="1828080" cy="4564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pic>
        <p:nvPicPr>
          <p:cNvPr id="173" name="Picture 6"/>
          <p:cNvPicPr/>
          <p:nvPr/>
        </p:nvPicPr>
        <p:blipFill>
          <a:blip r:embed="rId5"/>
          <a:stretch/>
        </p:blipFill>
        <p:spPr>
          <a:xfrm>
            <a:off x="4648320" y="1080720"/>
            <a:ext cx="3580560" cy="793440"/>
          </a:xfrm>
          <a:prstGeom prst="rect">
            <a:avLst/>
          </a:prstGeom>
          <a:ln>
            <a:noFill/>
          </a:ln>
        </p:spPr>
      </p:pic>
      <p:sp>
        <p:nvSpPr>
          <p:cNvPr id="174" name="CustomShape 2"/>
          <p:cNvSpPr/>
          <p:nvPr/>
        </p:nvSpPr>
        <p:spPr>
          <a:xfrm>
            <a:off x="5029200" y="1208160"/>
            <a:ext cx="990000" cy="36432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You’re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5" name="CustomShape 3"/>
          <p:cNvSpPr/>
          <p:nvPr/>
        </p:nvSpPr>
        <p:spPr>
          <a:xfrm>
            <a:off x="6438960" y="1208160"/>
            <a:ext cx="1180440" cy="36432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Trash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6" name="CustomShape 4"/>
          <p:cNvSpPr/>
          <p:nvPr/>
        </p:nvSpPr>
        <p:spPr>
          <a:xfrm rot="5400000">
            <a:off x="4395960" y="2264040"/>
            <a:ext cx="1828080" cy="4564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77" name="CustomShape 5"/>
          <p:cNvSpPr/>
          <p:nvPr/>
        </p:nvSpPr>
        <p:spPr>
          <a:xfrm>
            <a:off x="3733920" y="3407040"/>
            <a:ext cx="2208960" cy="91296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Personal pronoun</a:t>
            </a:r>
            <a:r>
              <a:t/>
            </a:r>
            <a:br/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used when directly addressing people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8" name="CustomShape 6"/>
          <p:cNvSpPr/>
          <p:nvPr/>
        </p:nvSpPr>
        <p:spPr>
          <a:xfrm rot="5400000">
            <a:off x="6249240" y="2264040"/>
            <a:ext cx="1828080" cy="4564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79" name="CustomShape 7"/>
          <p:cNvSpPr/>
          <p:nvPr/>
        </p:nvSpPr>
        <p:spPr>
          <a:xfrm>
            <a:off x="6438960" y="3407040"/>
            <a:ext cx="2171160" cy="146160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 offensive word when combined with personal pronouns creates a cyberbullying sample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80" name="Picture 170"/>
          <p:cNvPicPr/>
          <p:nvPr/>
        </p:nvPicPr>
        <p:blipFill>
          <a:blip r:embed="rId6"/>
          <a:stretch/>
        </p:blipFill>
        <p:spPr>
          <a:xfrm>
            <a:off x="7863840" y="91800"/>
            <a:ext cx="1280160" cy="1015560"/>
          </a:xfrm>
          <a:prstGeom prst="rect">
            <a:avLst/>
          </a:prstGeom>
          <a:ln>
            <a:noFill/>
          </a:ln>
        </p:spPr>
      </p:pic>
      <p:sp>
        <p:nvSpPr>
          <p:cNvPr id="14" name="Rectangle 13"/>
          <p:cNvSpPr/>
          <p:nvPr/>
        </p:nvSpPr>
        <p:spPr>
          <a:xfrm>
            <a:off x="1371600" y="3218400"/>
            <a:ext cx="304800" cy="1821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5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 additive="repl">
                                        <p:cTn id="30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5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0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0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5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6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6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6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70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7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7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79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82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85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Picture 2"/>
          <p:cNvPicPr/>
          <p:nvPr/>
        </p:nvPicPr>
        <p:blipFill>
          <a:blip r:embed="rId2"/>
          <a:stretch/>
        </p:blipFill>
        <p:spPr>
          <a:xfrm>
            <a:off x="4965480" y="1667880"/>
            <a:ext cx="3428280" cy="1289880"/>
          </a:xfrm>
          <a:prstGeom prst="rect">
            <a:avLst/>
          </a:prstGeom>
          <a:ln>
            <a:noFill/>
          </a:ln>
        </p:spPr>
      </p:pic>
      <p:sp>
        <p:nvSpPr>
          <p:cNvPr id="182" name="CustomShape 1"/>
          <p:cNvSpPr/>
          <p:nvPr/>
        </p:nvSpPr>
        <p:spPr>
          <a:xfrm>
            <a:off x="5224680" y="1882800"/>
            <a:ext cx="608760" cy="364320"/>
          </a:xfrm>
          <a:prstGeom prst="rect">
            <a:avLst/>
          </a:prstGeom>
          <a:ln>
            <a:solidFill>
              <a:schemeClr val="tx1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5963040" y="1882440"/>
            <a:ext cx="716400" cy="36432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Don’t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84" name="Picture 3"/>
          <p:cNvPicPr/>
          <p:nvPr/>
        </p:nvPicPr>
        <p:blipFill>
          <a:blip r:embed="rId3"/>
          <a:stretch/>
        </p:blipFill>
        <p:spPr>
          <a:xfrm>
            <a:off x="289800" y="2821680"/>
            <a:ext cx="3243240" cy="975240"/>
          </a:xfrm>
          <a:prstGeom prst="rect">
            <a:avLst/>
          </a:prstGeom>
          <a:ln>
            <a:noFill/>
          </a:ln>
        </p:spPr>
      </p:pic>
      <p:pic>
        <p:nvPicPr>
          <p:cNvPr id="185" name="Picture 4"/>
          <p:cNvPicPr/>
          <p:nvPr/>
        </p:nvPicPr>
        <p:blipFill>
          <a:blip r:embed="rId4"/>
          <a:stretch/>
        </p:blipFill>
        <p:spPr>
          <a:xfrm>
            <a:off x="152280" y="990720"/>
            <a:ext cx="3243240" cy="891720"/>
          </a:xfrm>
          <a:prstGeom prst="rect">
            <a:avLst/>
          </a:prstGeom>
          <a:ln>
            <a:noFill/>
          </a:ln>
        </p:spPr>
      </p:pic>
      <p:pic>
        <p:nvPicPr>
          <p:cNvPr id="186" name="Picture 5"/>
          <p:cNvPicPr/>
          <p:nvPr/>
        </p:nvPicPr>
        <p:blipFill>
          <a:blip r:embed="rId5"/>
          <a:stretch/>
        </p:blipFill>
        <p:spPr>
          <a:xfrm>
            <a:off x="0" y="1882800"/>
            <a:ext cx="3885480" cy="918720"/>
          </a:xfrm>
          <a:prstGeom prst="rect">
            <a:avLst/>
          </a:prstGeom>
          <a:ln>
            <a:noFill/>
          </a:ln>
        </p:spPr>
      </p:pic>
      <p:sp>
        <p:nvSpPr>
          <p:cNvPr id="187" name="CustomShape 3"/>
          <p:cNvSpPr/>
          <p:nvPr/>
        </p:nvSpPr>
        <p:spPr>
          <a:xfrm>
            <a:off x="3962520" y="2113920"/>
            <a:ext cx="1065960" cy="4564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88" name="CustomShape 4"/>
          <p:cNvSpPr/>
          <p:nvPr/>
        </p:nvSpPr>
        <p:spPr>
          <a:xfrm>
            <a:off x="6858000" y="1889280"/>
            <a:ext cx="761400" cy="36432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you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89" name="CustomShape 5"/>
          <p:cNvSpPr/>
          <p:nvPr/>
        </p:nvSpPr>
        <p:spPr>
          <a:xfrm>
            <a:off x="5509080" y="2346480"/>
            <a:ext cx="432720" cy="36432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go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0" name="CustomShape 6"/>
          <p:cNvSpPr/>
          <p:nvPr/>
        </p:nvSpPr>
        <p:spPr>
          <a:xfrm>
            <a:off x="6172200" y="2346480"/>
            <a:ext cx="913680" cy="36432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kys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1" name="CustomShape 7"/>
          <p:cNvSpPr/>
          <p:nvPr/>
        </p:nvSpPr>
        <p:spPr>
          <a:xfrm rot="5400000">
            <a:off x="5537880" y="3401640"/>
            <a:ext cx="1828080" cy="4564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92" name="CustomShape 8"/>
          <p:cNvSpPr/>
          <p:nvPr/>
        </p:nvSpPr>
        <p:spPr>
          <a:xfrm>
            <a:off x="4267080" y="4544640"/>
            <a:ext cx="4342680" cy="91296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Kys is a slang word which stand for kill yourself also considered as a cyberbullying sample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93" name="Picture 170"/>
          <p:cNvPicPr/>
          <p:nvPr/>
        </p:nvPicPr>
        <p:blipFill>
          <a:blip r:embed="rId6"/>
          <a:stretch/>
        </p:blipFill>
        <p:spPr>
          <a:xfrm>
            <a:off x="7589520" y="91800"/>
            <a:ext cx="1554480" cy="123336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/>
        </p:nvSpPr>
        <p:spPr>
          <a:xfrm>
            <a:off x="2724840" y="6488668"/>
            <a:ext cx="6433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3"/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smtClean="0"/>
              <a:t>www.noswearing.com/dictionary</a:t>
            </a:r>
            <a:endParaRPr lang="en-US" sz="1400" dirty="0"/>
          </a:p>
        </p:txBody>
      </p:sp>
      <p:sp>
        <p:nvSpPr>
          <p:cNvPr id="16" name="Rectangle 15"/>
          <p:cNvSpPr/>
          <p:nvPr/>
        </p:nvSpPr>
        <p:spPr>
          <a:xfrm>
            <a:off x="1371600" y="3218400"/>
            <a:ext cx="304800" cy="1821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 additive="repl">
                                        <p:cTn id="12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2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2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2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5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54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5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60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63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66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69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72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75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Picture 3"/>
          <p:cNvPicPr/>
          <p:nvPr/>
        </p:nvPicPr>
        <p:blipFill>
          <a:blip r:embed="rId2"/>
          <a:stretch/>
        </p:blipFill>
        <p:spPr>
          <a:xfrm>
            <a:off x="289800" y="2821680"/>
            <a:ext cx="3243240" cy="975240"/>
          </a:xfrm>
          <a:prstGeom prst="rect">
            <a:avLst/>
          </a:prstGeom>
          <a:ln>
            <a:noFill/>
          </a:ln>
        </p:spPr>
      </p:pic>
      <p:pic>
        <p:nvPicPr>
          <p:cNvPr id="195" name="Picture 4"/>
          <p:cNvPicPr/>
          <p:nvPr/>
        </p:nvPicPr>
        <p:blipFill>
          <a:blip r:embed="rId3"/>
          <a:stretch/>
        </p:blipFill>
        <p:spPr>
          <a:xfrm>
            <a:off x="152280" y="990720"/>
            <a:ext cx="3243240" cy="891720"/>
          </a:xfrm>
          <a:prstGeom prst="rect">
            <a:avLst/>
          </a:prstGeom>
          <a:ln>
            <a:noFill/>
          </a:ln>
        </p:spPr>
      </p:pic>
      <p:pic>
        <p:nvPicPr>
          <p:cNvPr id="196" name="Picture 5"/>
          <p:cNvPicPr/>
          <p:nvPr/>
        </p:nvPicPr>
        <p:blipFill>
          <a:blip r:embed="rId4"/>
          <a:stretch/>
        </p:blipFill>
        <p:spPr>
          <a:xfrm>
            <a:off x="0" y="1882800"/>
            <a:ext cx="3885480" cy="918720"/>
          </a:xfrm>
          <a:prstGeom prst="rect">
            <a:avLst/>
          </a:prstGeom>
          <a:ln>
            <a:noFill/>
          </a:ln>
        </p:spPr>
      </p:pic>
      <p:sp>
        <p:nvSpPr>
          <p:cNvPr id="197" name="CustomShape 1"/>
          <p:cNvSpPr/>
          <p:nvPr/>
        </p:nvSpPr>
        <p:spPr>
          <a:xfrm>
            <a:off x="3352680" y="3081240"/>
            <a:ext cx="1065960" cy="4564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pic>
        <p:nvPicPr>
          <p:cNvPr id="198" name="Picture 6"/>
          <p:cNvPicPr/>
          <p:nvPr/>
        </p:nvPicPr>
        <p:blipFill>
          <a:blip r:embed="rId5"/>
          <a:stretch/>
        </p:blipFill>
        <p:spPr>
          <a:xfrm>
            <a:off x="4724280" y="2912400"/>
            <a:ext cx="3580560" cy="793440"/>
          </a:xfrm>
          <a:prstGeom prst="rect">
            <a:avLst/>
          </a:prstGeom>
          <a:ln>
            <a:noFill/>
          </a:ln>
        </p:spPr>
      </p:pic>
      <p:sp>
        <p:nvSpPr>
          <p:cNvPr id="199" name="CustomShape 2"/>
          <p:cNvSpPr/>
          <p:nvPr/>
        </p:nvSpPr>
        <p:spPr>
          <a:xfrm>
            <a:off x="4952880" y="3081240"/>
            <a:ext cx="837360" cy="36432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What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5943600" y="3084840"/>
            <a:ext cx="304200" cy="36432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1" name="CustomShape 4"/>
          <p:cNvSpPr/>
          <p:nvPr/>
        </p:nvSpPr>
        <p:spPr>
          <a:xfrm>
            <a:off x="6400800" y="3081240"/>
            <a:ext cx="608760" cy="36432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02" name="CustomShape 5"/>
          <p:cNvSpPr/>
          <p:nvPr/>
        </p:nvSpPr>
        <p:spPr>
          <a:xfrm>
            <a:off x="7162920" y="3084840"/>
            <a:ext cx="608760" cy="36432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deal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 rot="5400000">
            <a:off x="5792040" y="4140000"/>
            <a:ext cx="1828080" cy="4564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4" name="CustomShape 7"/>
          <p:cNvSpPr/>
          <p:nvPr/>
        </p:nvSpPr>
        <p:spPr>
          <a:xfrm>
            <a:off x="4724280" y="5290200"/>
            <a:ext cx="4114080" cy="91296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 rather offensive word but no pronouns were found in that sentence implying the sentiment of discomfort or irritation 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05" name="Picture 170"/>
          <p:cNvPicPr/>
          <p:nvPr/>
        </p:nvPicPr>
        <p:blipFill>
          <a:blip r:embed="rId6"/>
          <a:stretch/>
        </p:blipFill>
        <p:spPr>
          <a:xfrm>
            <a:off x="7589520" y="91800"/>
            <a:ext cx="1554480" cy="123336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371600" y="3218400"/>
            <a:ext cx="304800" cy="1821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 additive="repl">
                                        <p:cTn id="12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2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2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7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wamp64\www\Graduation-Project\SRS\Business 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0"/>
            <a:ext cx="5857024" cy="6871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1553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685800" y="304920"/>
            <a:ext cx="7771680" cy="146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  <a:ea typeface="DejaVu Sans"/>
              </a:rPr>
              <a:t>Objective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1295280" y="2895480"/>
            <a:ext cx="6400080" cy="175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62500" lnSpcReduction="20000"/>
          </a:bodyPr>
          <a:lstStyle/>
          <a:p>
            <a:pPr marL="216000" indent="-212040" algn="ctr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In previous cyberbullying detection frameworks there has been a problem in detecting </a:t>
            </a:r>
            <a:r>
              <a:rPr lang="en-US" sz="3200" b="1" strike="noStrike" spc="-1">
                <a:solidFill>
                  <a:srgbClr val="ED1C24"/>
                </a:solidFill>
                <a:latin typeface="Arial"/>
                <a:ea typeface="DejaVu Sans"/>
              </a:rPr>
              <a:t>false positive</a:t>
            </a: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cyberbullied cases. 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>
              <a:latin typeface="Arial"/>
            </a:endParaRPr>
          </a:p>
          <a:p>
            <a:pPr marL="216000" indent="-212040" algn="ctr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lang="en-US" sz="3200" b="0" strike="noStrike" spc="-1">
                <a:solidFill>
                  <a:srgbClr val="ED1C24"/>
                </a:solidFill>
                <a:latin typeface="Arial"/>
                <a:ea typeface="DejaVu Sans"/>
              </a:rPr>
              <a:t> </a:t>
            </a:r>
            <a:r>
              <a:rPr lang="en-US" sz="3200" b="1" strike="noStrike" spc="-1">
                <a:solidFill>
                  <a:srgbClr val="ED1C24"/>
                </a:solidFill>
                <a:latin typeface="Arial"/>
                <a:ea typeface="DejaVu Sans"/>
              </a:rPr>
              <a:t>accuracy</a:t>
            </a: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in these papers is not high enough and could be improved.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>
              <a:latin typeface="Arial"/>
            </a:endParaRPr>
          </a:p>
        </p:txBody>
      </p:sp>
      <p:pic>
        <p:nvPicPr>
          <p:cNvPr id="208" name="Picture 170"/>
          <p:cNvPicPr/>
          <p:nvPr/>
        </p:nvPicPr>
        <p:blipFill>
          <a:blip r:embed="rId2"/>
          <a:stretch/>
        </p:blipFill>
        <p:spPr>
          <a:xfrm>
            <a:off x="7589520" y="91800"/>
            <a:ext cx="1554480" cy="123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Requirement</a:t>
            </a:r>
            <a:endParaRPr lang="en-US" sz="4400" b="0" strike="noStrike" spc="-1">
              <a:latin typeface="Arial"/>
            </a:endParaRPr>
          </a:p>
        </p:txBody>
      </p:sp>
      <p:graphicFrame>
        <p:nvGraphicFramePr>
          <p:cNvPr id="210" name="Table 2"/>
          <p:cNvGraphicFramePr/>
          <p:nvPr>
            <p:extLst>
              <p:ext uri="{D42A27DB-BD31-4B8C-83A1-F6EECF244321}">
                <p14:modId xmlns:p14="http://schemas.microsoft.com/office/powerpoint/2010/main" val="1411540829"/>
              </p:ext>
            </p:extLst>
          </p:nvPr>
        </p:nvGraphicFramePr>
        <p:xfrm>
          <a:off x="628560" y="1376640"/>
          <a:ext cx="7886520" cy="5108400"/>
        </p:xfrm>
        <a:graphic>
          <a:graphicData uri="http://schemas.openxmlformats.org/drawingml/2006/table">
            <a:tbl>
              <a:tblPr/>
              <a:tblGrid>
                <a:gridCol w="2491200"/>
                <a:gridCol w="5395320"/>
              </a:tblGrid>
              <a:tr h="11156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 smtClean="0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User</a:t>
                      </a:r>
                      <a:endParaRPr lang="en-US" sz="18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marL="343080" indent="-3427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Login</a:t>
                      </a:r>
                      <a:endParaRPr lang="en-US" sz="1800" b="0" strike="noStrike" spc="-1" dirty="0">
                        <a:latin typeface="Arial"/>
                      </a:endParaRPr>
                    </a:p>
                    <a:p>
                      <a:pPr marL="343080" indent="-3427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Sign Up</a:t>
                      </a:r>
                      <a:endParaRPr lang="en-US" sz="1800" b="0" strike="noStrike" spc="-1" dirty="0">
                        <a:latin typeface="Arial"/>
                      </a:endParaRPr>
                    </a:p>
                    <a:p>
                      <a:pPr marL="343080" indent="-3427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Update</a:t>
                      </a:r>
                      <a:endParaRPr lang="en-US" sz="1800" b="0" strike="noStrike" spc="-1" dirty="0">
                        <a:latin typeface="Arial"/>
                      </a:endParaRPr>
                    </a:p>
                    <a:p>
                      <a:pPr marL="343080" indent="-3427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lang="en-US" sz="1800" b="1" strike="noStrike" spc="-1" dirty="0" smtClean="0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Logout</a:t>
                      </a:r>
                    </a:p>
                    <a:p>
                      <a:pPr marL="343080" indent="-3427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lang="en-US" sz="1800" b="1" strike="noStrike" spc="-1" dirty="0" smtClean="0">
                          <a:solidFill>
                            <a:srgbClr val="000000"/>
                          </a:solidFill>
                          <a:latin typeface="Calibri"/>
                          <a:ea typeface="+mn-ea"/>
                        </a:rPr>
                        <a:t>Rating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10119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Messages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8EB4E3"/>
                    </a:solidFill>
                  </a:tcPr>
                </a:tc>
                <a:tc>
                  <a:txBody>
                    <a:bodyPr/>
                    <a:lstStyle/>
                    <a:p>
                      <a:pPr marL="343080" marR="0" indent="-34236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Calibri"/>
                        <a:buAutoNum type="arabicPeriod"/>
                        <a:tabLst/>
                        <a:defRPr/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Send </a:t>
                      </a:r>
                      <a:r>
                        <a:rPr lang="en-US" sz="1800" b="1" strike="noStrike" spc="-1" dirty="0" smtClean="0">
                          <a:solidFill>
                            <a:srgbClr val="000000"/>
                          </a:solidFill>
                          <a:latin typeface="Calibri"/>
                          <a:ea typeface="+mn-ea"/>
                        </a:rPr>
                        <a:t>messages &amp; Receive messages</a:t>
                      </a:r>
                      <a:endParaRPr lang="en-US" sz="1800" b="0" strike="noStrike" spc="-1" dirty="0">
                        <a:latin typeface="Arial"/>
                      </a:endParaRPr>
                    </a:p>
                    <a:p>
                      <a:pPr marL="343080" marR="0" indent="-34236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Calibri"/>
                        <a:buAutoNum type="arabicPeriod"/>
                        <a:tabLst/>
                        <a:defRPr/>
                      </a:pPr>
                      <a:r>
                        <a:rPr lang="en-US" sz="1800" b="1" strike="noStrike" spc="-1" dirty="0" smtClean="0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Encrypt &amp; </a:t>
                      </a:r>
                      <a:r>
                        <a:rPr lang="en-US" sz="1800" b="1" strike="noStrike" spc="-1" dirty="0" smtClean="0">
                          <a:solidFill>
                            <a:srgbClr val="000000"/>
                          </a:solidFill>
                          <a:latin typeface="Calibri"/>
                          <a:ea typeface="+mn-ea"/>
                        </a:rPr>
                        <a:t>Decrypt</a:t>
                      </a:r>
                    </a:p>
                    <a:p>
                      <a:pPr marL="343080" marR="0" indent="-34236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Calibri"/>
                        <a:buAutoNum type="arabicPeriod"/>
                        <a:tabLst/>
                        <a:defRPr/>
                      </a:pPr>
                      <a:r>
                        <a:rPr lang="en-US" sz="1800" b="1" strike="noStrike" spc="-1" dirty="0" smtClean="0">
                          <a:solidFill>
                            <a:srgbClr val="000000"/>
                          </a:solidFill>
                          <a:latin typeface="Calibri"/>
                          <a:ea typeface="DejaVu Sans"/>
                          <a:cs typeface="+mn-cs"/>
                        </a:rPr>
                        <a:t>Copy &amp; Paste message</a:t>
                      </a:r>
                    </a:p>
                    <a:p>
                      <a:pPr marL="343080" indent="-3423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10378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Processing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558ED5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456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Preprocessing</a:t>
                      </a:r>
                      <a:endParaRPr lang="en-US" sz="1800" b="0" strike="noStrike" spc="-1" dirty="0">
                        <a:latin typeface="Arial"/>
                      </a:endParaRPr>
                    </a:p>
                    <a:p>
                      <a:pPr marL="457200" indent="-456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Feature extraction</a:t>
                      </a:r>
                      <a:endParaRPr lang="en-US" sz="1800" b="0" strike="noStrike" spc="-1" dirty="0">
                        <a:latin typeface="Arial"/>
                      </a:endParaRPr>
                    </a:p>
                    <a:p>
                      <a:pPr marL="457200" indent="-456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Classification</a:t>
                      </a:r>
                      <a:endParaRPr lang="en-US" sz="18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12679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  <a:ea typeface="DejaVu Sans"/>
                        </a:rPr>
                        <a:t>System 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17375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latin typeface="Arial"/>
                      </a:endParaRPr>
                    </a:p>
                    <a:p>
                      <a:pPr marL="343080" indent="-3423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Notify</a:t>
                      </a:r>
                      <a:endParaRPr lang="en-US" sz="1800" b="0" strike="noStrike" spc="-1" dirty="0">
                        <a:latin typeface="Arial"/>
                      </a:endParaRPr>
                    </a:p>
                    <a:p>
                      <a:pPr marL="343080" indent="-3423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lang="en-US" sz="1800" b="1" strike="noStrike" spc="-1" dirty="0" smtClean="0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Result</a:t>
                      </a:r>
                      <a:endParaRPr lang="en-US" sz="1800" b="0" strike="noStrike" spc="-1" dirty="0">
                        <a:latin typeface="Arial"/>
                      </a:endParaRPr>
                    </a:p>
                    <a:p>
                      <a:pPr marL="343080" indent="-3423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Upgrade Classifier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FBFBF"/>
                    </a:solidFill>
                  </a:tcPr>
                </a:tc>
              </a:tr>
            </a:tbl>
          </a:graphicData>
        </a:graphic>
      </p:graphicFrame>
      <p:pic>
        <p:nvPicPr>
          <p:cNvPr id="211" name="Picture 170"/>
          <p:cNvPicPr/>
          <p:nvPr/>
        </p:nvPicPr>
        <p:blipFill>
          <a:blip r:embed="rId2"/>
          <a:stretch/>
        </p:blipFill>
        <p:spPr>
          <a:xfrm>
            <a:off x="7589520" y="91800"/>
            <a:ext cx="1554480" cy="123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731520" y="346320"/>
            <a:ext cx="6022440" cy="118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Non Functional Requirements</a:t>
            </a:r>
            <a:endParaRPr lang="en-US" sz="3600" b="0" strike="noStrike" spc="-1" dirty="0">
              <a:latin typeface="Arial"/>
            </a:endParaRPr>
          </a:p>
        </p:txBody>
      </p:sp>
      <p:grpSp>
        <p:nvGrpSpPr>
          <p:cNvPr id="215" name="Group 2"/>
          <p:cNvGrpSpPr/>
          <p:nvPr/>
        </p:nvGrpSpPr>
        <p:grpSpPr>
          <a:xfrm>
            <a:off x="-90360" y="1737360"/>
            <a:ext cx="3016440" cy="4132440"/>
            <a:chOff x="-90360" y="1737360"/>
            <a:chExt cx="3016440" cy="4132440"/>
          </a:xfrm>
        </p:grpSpPr>
        <p:sp>
          <p:nvSpPr>
            <p:cNvPr id="216" name="CustomShape 3"/>
            <p:cNvSpPr/>
            <p:nvPr/>
          </p:nvSpPr>
          <p:spPr>
            <a:xfrm>
              <a:off x="220320" y="1737360"/>
              <a:ext cx="1667880" cy="199188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217" name="Picture 2"/>
            <p:cNvPicPr/>
            <p:nvPr/>
          </p:nvPicPr>
          <p:blipFill>
            <a:blip r:embed="rId2"/>
            <a:stretch/>
          </p:blipFill>
          <p:spPr>
            <a:xfrm>
              <a:off x="608400" y="2204640"/>
              <a:ext cx="903600" cy="1071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18" name="CustomShape 4"/>
            <p:cNvSpPr/>
            <p:nvPr/>
          </p:nvSpPr>
          <p:spPr>
            <a:xfrm flipH="1">
              <a:off x="1051200" y="4253400"/>
              <a:ext cx="4320" cy="8416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9" name="CustomShape 5"/>
            <p:cNvSpPr/>
            <p:nvPr/>
          </p:nvSpPr>
          <p:spPr>
            <a:xfrm>
              <a:off x="-90360" y="5229720"/>
              <a:ext cx="2313000" cy="640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ctr">
                <a:lnSpc>
                  <a:spcPct val="100000"/>
                </a:lnSpc>
              </a:pPr>
              <a:r>
                <a:rPr lang="en-US" sz="1800" b="1" strike="noStrike" spc="-1">
                  <a:solidFill>
                    <a:srgbClr val="4F81BD"/>
                  </a:solidFill>
                  <a:latin typeface="Calibri"/>
                  <a:ea typeface="DejaVu Sans"/>
                </a:rPr>
                <a:t>Have Encryption and Decryption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220" name="CustomShape 6"/>
            <p:cNvSpPr/>
            <p:nvPr/>
          </p:nvSpPr>
          <p:spPr>
            <a:xfrm>
              <a:off x="613080" y="3791880"/>
              <a:ext cx="2313000" cy="4572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400" b="1" strike="noStrike" spc="-1">
                  <a:solidFill>
                    <a:srgbClr val="4F81BD"/>
                  </a:solidFill>
                  <a:latin typeface="Calibri"/>
                  <a:ea typeface="DejaVu Sans"/>
                </a:rPr>
                <a:t>Security</a:t>
              </a:r>
              <a:endParaRPr lang="en-US" sz="2400" b="0" strike="noStrike" spc="-1">
                <a:latin typeface="Arial"/>
              </a:endParaRPr>
            </a:p>
          </p:txBody>
        </p:sp>
      </p:grpSp>
      <p:grpSp>
        <p:nvGrpSpPr>
          <p:cNvPr id="221" name="Group 7"/>
          <p:cNvGrpSpPr/>
          <p:nvPr/>
        </p:nvGrpSpPr>
        <p:grpSpPr>
          <a:xfrm>
            <a:off x="3230640" y="1757433"/>
            <a:ext cx="2804040" cy="4319280"/>
            <a:chOff x="3230640" y="1764360"/>
            <a:chExt cx="2804040" cy="4319280"/>
          </a:xfrm>
        </p:grpSpPr>
        <p:sp>
          <p:nvSpPr>
            <p:cNvPr id="222" name="CustomShape 8"/>
            <p:cNvSpPr/>
            <p:nvPr/>
          </p:nvSpPr>
          <p:spPr>
            <a:xfrm>
              <a:off x="3435120" y="1764360"/>
              <a:ext cx="1693440" cy="199188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223" name="Picture 4"/>
            <p:cNvPicPr/>
            <p:nvPr/>
          </p:nvPicPr>
          <p:blipFill>
            <a:blip r:embed="rId3"/>
            <a:stretch/>
          </p:blipFill>
          <p:spPr>
            <a:xfrm>
              <a:off x="3853440" y="2260440"/>
              <a:ext cx="856440" cy="1014480"/>
            </a:xfrm>
            <a:prstGeom prst="rect">
              <a:avLst/>
            </a:prstGeom>
            <a:ln>
              <a:noFill/>
            </a:ln>
          </p:spPr>
        </p:pic>
        <p:sp>
          <p:nvSpPr>
            <p:cNvPr id="224" name="CustomShape 9"/>
            <p:cNvSpPr/>
            <p:nvPr/>
          </p:nvSpPr>
          <p:spPr>
            <a:xfrm flipH="1">
              <a:off x="4340520" y="4424400"/>
              <a:ext cx="4320" cy="8416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5" name="CustomShape 10"/>
            <p:cNvSpPr/>
            <p:nvPr/>
          </p:nvSpPr>
          <p:spPr>
            <a:xfrm>
              <a:off x="3230640" y="5443560"/>
              <a:ext cx="2348640" cy="640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1" strike="noStrike" spc="-1">
                  <a:solidFill>
                    <a:srgbClr val="4F81BD"/>
                  </a:solidFill>
                  <a:latin typeface="Calibri"/>
                  <a:ea typeface="DejaVu Sans"/>
                </a:rPr>
                <a:t>Both Desktop and Android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226" name="CustomShape 11"/>
            <p:cNvSpPr/>
            <p:nvPr/>
          </p:nvSpPr>
          <p:spPr>
            <a:xfrm>
              <a:off x="3686040" y="3962880"/>
              <a:ext cx="2348640" cy="4572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400" b="1" strike="noStrike" spc="-1">
                  <a:solidFill>
                    <a:srgbClr val="4F81BD"/>
                  </a:solidFill>
                  <a:latin typeface="Calibri"/>
                  <a:ea typeface="DejaVu Sans"/>
                </a:rPr>
                <a:t>Portability</a:t>
              </a:r>
              <a:endParaRPr lang="en-US" sz="2400" b="0" strike="noStrike" spc="-1">
                <a:latin typeface="Arial"/>
              </a:endParaRPr>
            </a:p>
          </p:txBody>
        </p:sp>
      </p:grpSp>
      <p:grpSp>
        <p:nvGrpSpPr>
          <p:cNvPr id="227" name="Group 12"/>
          <p:cNvGrpSpPr/>
          <p:nvPr/>
        </p:nvGrpSpPr>
        <p:grpSpPr>
          <a:xfrm>
            <a:off x="6309360" y="1743480"/>
            <a:ext cx="2999880" cy="3742920"/>
            <a:chOff x="6309360" y="1743480"/>
            <a:chExt cx="2999880" cy="3742920"/>
          </a:xfrm>
        </p:grpSpPr>
        <p:sp>
          <p:nvSpPr>
            <p:cNvPr id="228" name="CustomShape 13"/>
            <p:cNvSpPr/>
            <p:nvPr/>
          </p:nvSpPr>
          <p:spPr>
            <a:xfrm>
              <a:off x="6535080" y="1743480"/>
              <a:ext cx="1741680" cy="199188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229" name="Picture 6"/>
            <p:cNvPicPr/>
            <p:nvPr/>
          </p:nvPicPr>
          <p:blipFill>
            <a:blip r:embed="rId4"/>
            <a:stretch/>
          </p:blipFill>
          <p:spPr>
            <a:xfrm>
              <a:off x="7028640" y="2311200"/>
              <a:ext cx="753840" cy="870480"/>
            </a:xfrm>
            <a:prstGeom prst="rect">
              <a:avLst/>
            </a:prstGeom>
            <a:ln>
              <a:noFill/>
            </a:ln>
          </p:spPr>
        </p:pic>
        <p:sp>
          <p:nvSpPr>
            <p:cNvPr id="230" name="CustomShape 14"/>
            <p:cNvSpPr/>
            <p:nvPr/>
          </p:nvSpPr>
          <p:spPr>
            <a:xfrm flipH="1">
              <a:off x="7466040" y="4201920"/>
              <a:ext cx="4320" cy="8416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1" name="CustomShape 15"/>
            <p:cNvSpPr/>
            <p:nvPr/>
          </p:nvSpPr>
          <p:spPr>
            <a:xfrm>
              <a:off x="6894360" y="5120640"/>
              <a:ext cx="2414880" cy="3657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1" strike="noStrike" spc="-1">
                  <a:solidFill>
                    <a:srgbClr val="4F81BD"/>
                  </a:solidFill>
                  <a:latin typeface="Calibri"/>
                  <a:ea typeface="DejaVu Sans"/>
                </a:rPr>
                <a:t>Self Learning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232" name="CustomShape 16"/>
            <p:cNvSpPr/>
            <p:nvPr/>
          </p:nvSpPr>
          <p:spPr>
            <a:xfrm>
              <a:off x="6309360" y="3740400"/>
              <a:ext cx="2696040" cy="4572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400" b="1" strike="noStrike" spc="-1">
                  <a:solidFill>
                    <a:srgbClr val="4F81BD"/>
                  </a:solidFill>
                  <a:latin typeface="Calibri"/>
                  <a:ea typeface="DejaVu Sans"/>
                </a:rPr>
                <a:t>Maintainability</a:t>
              </a:r>
              <a:endParaRPr lang="en-US" sz="2400" b="0" strike="noStrike" spc="-1">
                <a:latin typeface="Arial"/>
              </a:endParaRPr>
            </a:p>
          </p:txBody>
        </p:sp>
      </p:grpSp>
      <p:pic>
        <p:nvPicPr>
          <p:cNvPr id="233" name="Picture 170"/>
          <p:cNvPicPr/>
          <p:nvPr/>
        </p:nvPicPr>
        <p:blipFill>
          <a:blip r:embed="rId5"/>
          <a:stretch/>
        </p:blipFill>
        <p:spPr>
          <a:xfrm>
            <a:off x="7589520" y="91800"/>
            <a:ext cx="1554480" cy="123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Picture 236"/>
          <p:cNvPicPr/>
          <p:nvPr/>
        </p:nvPicPr>
        <p:blipFill>
          <a:blip r:embed="rId2"/>
          <a:stretch/>
        </p:blipFill>
        <p:spPr>
          <a:xfrm>
            <a:off x="1266480" y="0"/>
            <a:ext cx="6590520" cy="6766200"/>
          </a:xfrm>
          <a:prstGeom prst="rect">
            <a:avLst/>
          </a:prstGeom>
          <a:ln>
            <a:noFill/>
          </a:ln>
        </p:spPr>
      </p:pic>
      <p:pic>
        <p:nvPicPr>
          <p:cNvPr id="213" name="Picture 170"/>
          <p:cNvPicPr/>
          <p:nvPr/>
        </p:nvPicPr>
        <p:blipFill>
          <a:blip r:embed="rId3"/>
          <a:stretch/>
        </p:blipFill>
        <p:spPr>
          <a:xfrm>
            <a:off x="7589520" y="91800"/>
            <a:ext cx="1554480" cy="1233360"/>
          </a:xfrm>
          <a:prstGeom prst="rect">
            <a:avLst/>
          </a:prstGeom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2504340" y="30479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-1" dirty="0">
                <a:solidFill>
                  <a:srgbClr val="000000"/>
                </a:solidFill>
                <a:latin typeface="Calibri"/>
                <a:ea typeface="DejaVu Sans"/>
              </a:rPr>
              <a:t>Context Diagram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2735</TotalTime>
  <Words>192</Words>
  <Application>Microsoft Office PowerPoint</Application>
  <PresentationFormat>On-screen Show (4:3)</PresentationFormat>
  <Paragraphs>73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Zeyad</dc:creator>
  <cp:lastModifiedBy>Ner</cp:lastModifiedBy>
  <cp:revision>44</cp:revision>
  <dcterms:created xsi:type="dcterms:W3CDTF">2018-11-12T18:05:06Z</dcterms:created>
  <dcterms:modified xsi:type="dcterms:W3CDTF">2018-12-04T17:42:00Z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15</vt:i4>
  </property>
</Properties>
</file>